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6" r:id="rId2"/>
    <p:sldId id="297" r:id="rId3"/>
    <p:sldId id="298" r:id="rId4"/>
    <p:sldId id="299" r:id="rId5"/>
    <p:sldId id="300" r:id="rId6"/>
    <p:sldId id="304" r:id="rId7"/>
    <p:sldId id="312" r:id="rId8"/>
    <p:sldId id="302" r:id="rId9"/>
    <p:sldId id="308" r:id="rId10"/>
    <p:sldId id="310" r:id="rId11"/>
    <p:sldId id="305" r:id="rId12"/>
    <p:sldId id="309" r:id="rId13"/>
    <p:sldId id="307" r:id="rId14"/>
    <p:sldId id="306" r:id="rId15"/>
    <p:sldId id="311" r:id="rId16"/>
    <p:sldId id="303" r:id="rId17"/>
    <p:sldId id="313" r:id="rId18"/>
    <p:sldId id="314" r:id="rId19"/>
    <p:sldId id="315" r:id="rId20"/>
    <p:sldId id="319" r:id="rId21"/>
    <p:sldId id="320" r:id="rId22"/>
    <p:sldId id="321" r:id="rId23"/>
    <p:sldId id="317" r:id="rId24"/>
    <p:sldId id="322" r:id="rId25"/>
    <p:sldId id="32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757775-3C6F-AE47-8E9E-C60696E14DEF}" v="5" dt="2022-12-16T18:42:08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8"/>
    <p:restoredTop sz="93069"/>
  </p:normalViewPr>
  <p:slideViewPr>
    <p:cSldViewPr snapToGrid="0">
      <p:cViewPr varScale="1">
        <p:scale>
          <a:sx n="129" d="100"/>
          <a:sy n="129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AE757775-3C6F-AE47-8E9E-C60696E14DEF}"/>
    <pc:docChg chg="undo custSel addSld delSld modSld">
      <pc:chgData name="Simon Prince" userId="fcc015fbc7a3e533" providerId="LiveId" clId="{AE757775-3C6F-AE47-8E9E-C60696E14DEF}" dt="2022-12-16T18:42:12.514" v="21" actId="1076"/>
      <pc:docMkLst>
        <pc:docMk/>
      </pc:docMkLst>
      <pc:sldChg chg="addSp delSp modSp add del mod">
        <pc:chgData name="Simon Prince" userId="fcc015fbc7a3e533" providerId="LiveId" clId="{AE757775-3C6F-AE47-8E9E-C60696E14DEF}" dt="2022-12-16T18:42:12.514" v="21" actId="1076"/>
        <pc:sldMkLst>
          <pc:docMk/>
          <pc:sldMk cId="1445002696" sldId="298"/>
        </pc:sldMkLst>
        <pc:spChg chg="add del mod">
          <ac:chgData name="Simon Prince" userId="fcc015fbc7a3e533" providerId="LiveId" clId="{AE757775-3C6F-AE47-8E9E-C60696E14DEF}" dt="2022-12-16T18:39:14.693" v="10" actId="931"/>
          <ac:spMkLst>
            <pc:docMk/>
            <pc:sldMk cId="1445002696" sldId="298"/>
            <ac:spMk id="3" creationId="{13BE6414-41AB-2BBF-A449-EECD3777C5B3}"/>
          </ac:spMkLst>
        </pc:spChg>
        <pc:spChg chg="add del mod">
          <ac:chgData name="Simon Prince" userId="fcc015fbc7a3e533" providerId="LiveId" clId="{AE757775-3C6F-AE47-8E9E-C60696E14DEF}" dt="2022-12-16T18:42:08.494" v="17" actId="931"/>
          <ac:spMkLst>
            <pc:docMk/>
            <pc:sldMk cId="1445002696" sldId="298"/>
            <ac:spMk id="3" creationId="{90C674D1-A7A8-97AD-89E4-F46F3FD78A94}"/>
          </ac:spMkLst>
        </pc:spChg>
        <pc:picChg chg="add del mod">
          <ac:chgData name="Simon Prince" userId="fcc015fbc7a3e533" providerId="LiveId" clId="{AE757775-3C6F-AE47-8E9E-C60696E14DEF}" dt="2022-12-16T18:40:46.756" v="16" actId="478"/>
          <ac:picMkLst>
            <pc:docMk/>
            <pc:sldMk cId="1445002696" sldId="298"/>
            <ac:picMk id="5" creationId="{3CEE099A-EAAF-5DCE-AD07-ADAFDADD7E91}"/>
          </ac:picMkLst>
        </pc:picChg>
        <pc:picChg chg="add mod">
          <ac:chgData name="Simon Prince" userId="fcc015fbc7a3e533" providerId="LiveId" clId="{AE757775-3C6F-AE47-8E9E-C60696E14DEF}" dt="2022-12-16T18:42:12.514" v="21" actId="1076"/>
          <ac:picMkLst>
            <pc:docMk/>
            <pc:sldMk cId="1445002696" sldId="298"/>
            <ac:picMk id="6" creationId="{CB08E1AD-84FC-93D4-614E-A79E05B22E7E}"/>
          </ac:picMkLst>
        </pc:picChg>
        <pc:picChg chg="del">
          <ac:chgData name="Simon Prince" userId="fcc015fbc7a3e533" providerId="LiveId" clId="{AE757775-3C6F-AE47-8E9E-C60696E14DEF}" dt="2022-12-16T18:39:09.386" v="9" actId="478"/>
          <ac:picMkLst>
            <pc:docMk/>
            <pc:sldMk cId="1445002696" sldId="298"/>
            <ac:picMk id="9" creationId="{01A97BB0-6DCB-157B-8BC3-B3CD5DF585EA}"/>
          </ac:picMkLst>
        </pc:picChg>
        <pc:picChg chg="del">
          <ac:chgData name="Simon Prince" userId="fcc015fbc7a3e533" providerId="LiveId" clId="{AE757775-3C6F-AE47-8E9E-C60696E14DEF}" dt="2022-12-16T18:39:09.386" v="9" actId="478"/>
          <ac:picMkLst>
            <pc:docMk/>
            <pc:sldMk cId="1445002696" sldId="298"/>
            <ac:picMk id="10" creationId="{0DD6F5B2-FF8A-30A5-1C31-8396142CD79E}"/>
          </ac:picMkLst>
        </pc:picChg>
        <pc:picChg chg="del">
          <ac:chgData name="Simon Prince" userId="fcc015fbc7a3e533" providerId="LiveId" clId="{AE757775-3C6F-AE47-8E9E-C60696E14DEF}" dt="2022-12-16T18:39:09.386" v="9" actId="478"/>
          <ac:picMkLst>
            <pc:docMk/>
            <pc:sldMk cId="1445002696" sldId="298"/>
            <ac:picMk id="11" creationId="{2CF379A5-981E-601D-6410-64C44D112897}"/>
          </ac:picMkLst>
        </pc:picChg>
      </pc:sldChg>
      <pc:sldChg chg="addSp delSp modSp mod">
        <pc:chgData name="Simon Prince" userId="fcc015fbc7a3e533" providerId="LiveId" clId="{AE757775-3C6F-AE47-8E9E-C60696E14DEF}" dt="2022-12-16T18:36:32.335" v="6" actId="1076"/>
        <pc:sldMkLst>
          <pc:docMk/>
          <pc:sldMk cId="2787890141" sldId="304"/>
        </pc:sldMkLst>
        <pc:picChg chg="add del mod">
          <ac:chgData name="Simon Prince" userId="fcc015fbc7a3e533" providerId="LiveId" clId="{AE757775-3C6F-AE47-8E9E-C60696E14DEF}" dt="2022-12-16T18:35:13.744" v="2" actId="478"/>
          <ac:picMkLst>
            <pc:docMk/>
            <pc:sldMk cId="2787890141" sldId="304"/>
            <ac:picMk id="3" creationId="{895D2430-1D96-0F91-4270-9F99698A97F9}"/>
          </ac:picMkLst>
        </pc:picChg>
        <pc:picChg chg="del">
          <ac:chgData name="Simon Prince" userId="fcc015fbc7a3e533" providerId="LiveId" clId="{AE757775-3C6F-AE47-8E9E-C60696E14DEF}" dt="2022-12-16T18:34:38.644" v="0" actId="21"/>
          <ac:picMkLst>
            <pc:docMk/>
            <pc:sldMk cId="2787890141" sldId="304"/>
            <ac:picMk id="4" creationId="{3B6A4FF5-0C2A-AF25-9B45-7067A3AA29AB}"/>
          </ac:picMkLst>
        </pc:picChg>
        <pc:picChg chg="add mod">
          <ac:chgData name="Simon Prince" userId="fcc015fbc7a3e533" providerId="LiveId" clId="{AE757775-3C6F-AE47-8E9E-C60696E14DEF}" dt="2022-12-16T18:36:32.335" v="6" actId="1076"/>
          <ac:picMkLst>
            <pc:docMk/>
            <pc:sldMk cId="2787890141" sldId="304"/>
            <ac:picMk id="5" creationId="{172D5B4E-2625-87C6-8764-B396F7A192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FF8E9-7C69-4744-8A18-37B30342F8AE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97A0-37D2-654A-874F-99FA23BC1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8CB3-434A-4695-D56D-AB54BDB23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9BEF2-7E1A-1F90-9A36-EBA0BA3C4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B43D-0BBF-A728-4F22-896818FF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D4B5D-B024-5C9F-5E6C-0914C330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84B20-FC30-04BE-77E7-069F0D78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4047-33EA-24C8-FAFB-ADA15E97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AE540-B076-32CD-E746-17B404EF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D7FFF-DDFD-9FF7-FC38-5719E418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CFFFD-038C-922E-FF31-3867CAE7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3824-0B01-9DD2-3539-31B88A4C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B90E7-279B-01BC-5057-AC7BD019D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DA9AF-0B28-0741-F08B-0EF9EC701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23C3-793E-958C-9B5B-BD0D8796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1E347-6807-F6CD-1430-2B7FF237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0F07-27EC-EC53-D42F-3992B9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0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B324-4C72-8B40-9822-B2B0D539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E0BD0-B879-5035-2928-3120EB22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683B-F0E1-2463-C12F-CE27606A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2E70-C95D-7C18-1BC5-43C38A64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9E0D6-BCBE-3E19-C539-9F4A0B03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E26A-1255-603A-DBA6-7D41B7C3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1F542-92BE-03A0-16F5-78627C84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75DD-F41F-572D-F83B-36C36727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33910-EEC8-D109-D21A-EDC93036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B404E-3260-F729-3F47-92726605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EFE8-5A66-9CF9-EE61-DAD66145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A8D32-0BF4-1956-6E05-A199F5A68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58CD6-0585-EC8E-854F-902F48D1A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2D5C3-9801-F56E-2215-586305A1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07EFA-75D5-E973-D454-FCD7C3F6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BC7BB-BC33-2453-B055-16E4139F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7755-69CE-483D-FF57-9D5F376E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3B562-A0B4-C4FC-C67B-F2BE2B9D0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53CD7-F9E0-DE24-6FFB-C8E3BFB88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6AE25-F424-C356-1140-676B817D3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3FC51-67E3-76B9-276C-3AFA0D4BD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A5E11-2748-60EC-8DDD-C7E29E18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CB587-2406-FDBC-B131-A6180D80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AD3C1-EFA4-5CFF-0FC3-94AC7153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9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4217-5C9D-6A2D-A043-E5F0DD9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A82E4-2A83-DA58-2FD5-A7158409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EE3C0-7F6A-FFB1-818D-A390D890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8015E-F2DB-E988-908D-CCA3C489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6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B601B-F1FC-EE80-1FAF-C3E36678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FD253-4D8D-BF5C-B1F4-E8E9498D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01D10-8F12-9974-DB5A-76BC27A2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8962-F78C-4B7E-0F41-AA0711BF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3DF8-9AA2-EE19-85A0-B6992BB1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48DB-EBFE-BFB9-92D8-2D5010219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CFD49-F4D7-8C0B-B0D2-1BD32FDE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743E5-011B-84E5-E343-45FB8602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D663A-3B89-D303-69B3-F6463E6E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508-6AB4-A6BD-33DB-1A16A793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BC517-63E3-87C7-5422-DD16C2B4F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69140-FCE9-82BE-4B6D-255FC106C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169CE-3B1C-9C08-AAA1-EF212056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4F45A-98A1-295F-4073-6AEEF3DE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006A-6360-60A9-BB05-137456F0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1241E-38E6-4D61-8FC2-B7C05949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B2AC8-AA15-834B-5F6D-55D72CA0E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223A6-80F1-6C40-0752-8144A1B8D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1E51A-7727-1C4F-BD48-97FCA8598EA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9AC6B-AFEF-B063-3A53-0E801594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316D7-CC75-4D24-82EA-B8F615F23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3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Tasks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Deep learning models</a:t>
            </a:r>
          </a:p>
          <a:p>
            <a:r>
              <a:rPr lang="en-US" dirty="0">
                <a:solidFill>
                  <a:srgbClr val="D18362"/>
                </a:solidFill>
              </a:rPr>
              <a:t>Unsupervised learning</a:t>
            </a:r>
          </a:p>
          <a:p>
            <a:pPr lvl="1"/>
            <a:r>
              <a:rPr lang="en-US" dirty="0"/>
              <a:t>Generative models</a:t>
            </a:r>
          </a:p>
          <a:p>
            <a:pPr lvl="1"/>
            <a:r>
              <a:rPr lang="en-US" dirty="0"/>
              <a:t>Probabilistic generative models</a:t>
            </a:r>
          </a:p>
          <a:p>
            <a:pPr lvl="1"/>
            <a:r>
              <a:rPr lang="en-US" dirty="0"/>
              <a:t>Latent variable models</a:t>
            </a:r>
          </a:p>
          <a:p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81326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213F38-AD7E-5BF9-5976-9D9FBF99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424" y="1115736"/>
            <a:ext cx="13291353" cy="4959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2057A-63AE-CBD0-2B76-2C2493BA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variables - inversion</a:t>
            </a:r>
          </a:p>
        </p:txBody>
      </p:sp>
    </p:spTree>
    <p:extLst>
      <p:ext uri="{BB962C8B-B14F-4D97-AF65-F5344CB8AC3E}">
        <p14:creationId xmlns:p14="http://schemas.microsoft.com/office/powerpoint/2010/main" val="5580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F3-8FD6-E1F5-B740-07E81408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994B4-8107-1EC8-4699-4613F492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65" y="1938868"/>
            <a:ext cx="10503445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057A-63AE-CBD0-2B76-2C2493BA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variables - Inversion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A7B55-286F-918B-D023-E337AA4F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1" y="1176556"/>
            <a:ext cx="13618442" cy="50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5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7FF5-16A7-A8F2-E662-488EF90E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16A23-7EC3-C78C-8840-CC3B8F3EF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46" b="49404"/>
          <a:stretch/>
        </p:blipFill>
        <p:spPr>
          <a:xfrm>
            <a:off x="838198" y="2119257"/>
            <a:ext cx="10515601" cy="35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2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7FF5-16A7-A8F2-E662-488EF90E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16A23-7EC3-C78C-8840-CC3B8F3EF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5" t="50439"/>
          <a:stretch/>
        </p:blipFill>
        <p:spPr>
          <a:xfrm>
            <a:off x="838199" y="2065468"/>
            <a:ext cx="10516791" cy="34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5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98975CC-C71F-5912-69A4-2D441474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73" y="0"/>
            <a:ext cx="945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7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0F33-CDEF-178D-7BA8-85833CE1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0C2E6-F718-87E0-4FC5-C4D825C93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1876"/>
            <a:ext cx="10515600" cy="25904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C81678-43E8-2955-3518-75F121AB7797}"/>
              </a:ext>
            </a:extLst>
          </p:cNvPr>
          <p:cNvSpPr txBox="1"/>
          <p:nvPr/>
        </p:nvSpPr>
        <p:spPr>
          <a:xfrm>
            <a:off x="3108960" y="5272982"/>
            <a:ext cx="549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teddy bear on a skateboard in times square</a:t>
            </a:r>
          </a:p>
        </p:txBody>
      </p:sp>
    </p:spTree>
    <p:extLst>
      <p:ext uri="{BB962C8B-B14F-4D97-AF65-F5344CB8AC3E}">
        <p14:creationId xmlns:p14="http://schemas.microsoft.com/office/powerpoint/2010/main" val="358032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Tasks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Deep learning models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Generative models</a:t>
            </a:r>
          </a:p>
          <a:p>
            <a:pPr lvl="1"/>
            <a:r>
              <a:rPr lang="en-US" dirty="0"/>
              <a:t>Probabilistic generative models</a:t>
            </a:r>
          </a:p>
          <a:p>
            <a:pPr lvl="1"/>
            <a:r>
              <a:rPr lang="en-US" dirty="0"/>
              <a:t>Latent variable models</a:t>
            </a:r>
          </a:p>
          <a:p>
            <a:r>
              <a:rPr lang="en-US" dirty="0">
                <a:solidFill>
                  <a:srgbClr val="D18362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5313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142-42C8-07A6-22C4-B15167E1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4A8A-EAFA-4BE2-B767-3E715896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set of </a:t>
            </a:r>
            <a:r>
              <a:rPr lang="en-US" dirty="0">
                <a:solidFill>
                  <a:srgbClr val="D18362"/>
                </a:solidFill>
              </a:rPr>
              <a:t>states</a:t>
            </a:r>
          </a:p>
          <a:p>
            <a:r>
              <a:rPr lang="en-US" dirty="0"/>
              <a:t>A set of </a:t>
            </a:r>
            <a:r>
              <a:rPr lang="en-US" dirty="0">
                <a:solidFill>
                  <a:srgbClr val="D18362"/>
                </a:solidFill>
              </a:rPr>
              <a:t>actions</a:t>
            </a:r>
          </a:p>
          <a:p>
            <a:r>
              <a:rPr lang="en-US" dirty="0"/>
              <a:t>A set of </a:t>
            </a:r>
            <a:r>
              <a:rPr lang="en-US" dirty="0">
                <a:solidFill>
                  <a:srgbClr val="D18362"/>
                </a:solidFill>
              </a:rPr>
              <a:t>rewards</a:t>
            </a:r>
          </a:p>
          <a:p>
            <a:endParaRPr lang="en-US" dirty="0">
              <a:solidFill>
                <a:srgbClr val="D18362"/>
              </a:solidFill>
            </a:endParaRPr>
          </a:p>
          <a:p>
            <a:r>
              <a:rPr lang="en-US" dirty="0"/>
              <a:t>Goal:  take actions to change the state so that you receive rewards</a:t>
            </a:r>
          </a:p>
          <a:p>
            <a:pPr lvl="1"/>
            <a:r>
              <a:rPr lang="en-US" dirty="0"/>
              <a:t>Technically “Expected discounted future rewards”</a:t>
            </a:r>
          </a:p>
          <a:p>
            <a:pPr marL="0" indent="0">
              <a:buNone/>
            </a:pPr>
            <a:endParaRPr lang="en-US" dirty="0">
              <a:solidFill>
                <a:srgbClr val="D18362"/>
              </a:solidFill>
            </a:endParaRPr>
          </a:p>
          <a:p>
            <a:r>
              <a:rPr lang="en-US" dirty="0"/>
              <a:t>e.g.,  chess</a:t>
            </a:r>
          </a:p>
          <a:p>
            <a:pPr lvl="1"/>
            <a:r>
              <a:rPr lang="en-US" dirty="0"/>
              <a:t>States are valid states of the chess board</a:t>
            </a:r>
          </a:p>
          <a:p>
            <a:pPr lvl="1"/>
            <a:r>
              <a:rPr lang="en-US" dirty="0"/>
              <a:t>Actions at a given time are valid possible moves</a:t>
            </a:r>
          </a:p>
          <a:p>
            <a:pPr lvl="1"/>
            <a:r>
              <a:rPr lang="en-US" dirty="0"/>
              <a:t>Positive rewards for taking pieces, negative rewards for losing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83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F602-5B3C-6E78-522A-45593004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difficult?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5186-C582-5E10-1899-A94684C84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</a:t>
            </a:r>
          </a:p>
          <a:p>
            <a:pPr lvl="1"/>
            <a:r>
              <a:rPr lang="en-US" dirty="0"/>
              <a:t>Make the same move twice, the opponent might not do the same thing</a:t>
            </a:r>
          </a:p>
          <a:p>
            <a:pPr lvl="1"/>
            <a:r>
              <a:rPr lang="en-US" dirty="0"/>
              <a:t>Rewards also stochastic (opponent does or doesn’t take your piece)</a:t>
            </a:r>
          </a:p>
          <a:p>
            <a:r>
              <a:rPr lang="en-US" dirty="0"/>
              <a:t>Temporal credit assignment problem</a:t>
            </a:r>
          </a:p>
          <a:p>
            <a:pPr lvl="1"/>
            <a:r>
              <a:rPr lang="en-US" dirty="0"/>
              <a:t>Did we get the reward because of this move?  Or because we made good tactical decisions somewhere in the past?</a:t>
            </a:r>
          </a:p>
          <a:p>
            <a:r>
              <a:rPr lang="en-US" dirty="0"/>
              <a:t>Exploration-exploitation trade-off</a:t>
            </a:r>
          </a:p>
          <a:p>
            <a:pPr lvl="1"/>
            <a:r>
              <a:rPr lang="en-US" dirty="0"/>
              <a:t>If we found a good opening, should we use this?</a:t>
            </a:r>
          </a:p>
          <a:p>
            <a:pPr lvl="1"/>
            <a:r>
              <a:rPr lang="en-US" dirty="0"/>
              <a:t>Or should we try other things, hoping for something better?</a:t>
            </a:r>
          </a:p>
        </p:txBody>
      </p:sp>
    </p:spTree>
    <p:extLst>
      <p:ext uri="{BB962C8B-B14F-4D97-AF65-F5344CB8AC3E}">
        <p14:creationId xmlns:p14="http://schemas.microsoft.com/office/powerpoint/2010/main" val="130242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65C3AD8-8DF0-3840-D17D-A56B14C99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5593" y="1995798"/>
            <a:ext cx="3798207" cy="4497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about a dataset without labels</a:t>
            </a:r>
          </a:p>
          <a:p>
            <a:pPr lvl="1"/>
            <a:r>
              <a:rPr lang="en-US" dirty="0"/>
              <a:t>e.g., clustering</a:t>
            </a:r>
          </a:p>
        </p:txBody>
      </p:sp>
    </p:spTree>
    <p:extLst>
      <p:ext uri="{BB962C8B-B14F-4D97-AF65-F5344CB8AC3E}">
        <p14:creationId xmlns:p14="http://schemas.microsoft.com/office/powerpoint/2010/main" val="151543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01CB-BC9B-574B-5CDD-CD46EE12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example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861F603-E5B1-64B5-B65B-6C07204E8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070"/>
          <a:stretch/>
        </p:blipFill>
        <p:spPr>
          <a:xfrm>
            <a:off x="2032526" y="5692557"/>
            <a:ext cx="8126948" cy="80031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68721FC-4435-6233-6D41-8A4E06B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t="22419" b="56533"/>
          <a:stretch/>
        </p:blipFill>
        <p:spPr>
          <a:xfrm>
            <a:off x="1088146" y="3535004"/>
            <a:ext cx="10015707" cy="1941818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456F9DC-610E-68E9-DDF1-19F5678D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b="77581"/>
          <a:stretch/>
        </p:blipFill>
        <p:spPr>
          <a:xfrm>
            <a:off x="1088147" y="1360630"/>
            <a:ext cx="10015706" cy="20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07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01CB-BC9B-574B-5CDD-CD46EE12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example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861F603-E5B1-64B5-B65B-6C07204E8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070"/>
          <a:stretch/>
        </p:blipFill>
        <p:spPr>
          <a:xfrm>
            <a:off x="2032526" y="5692557"/>
            <a:ext cx="8126948" cy="80031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68721FC-4435-6233-6D41-8A4E06B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t="43648" b="33933"/>
          <a:stretch/>
        </p:blipFill>
        <p:spPr>
          <a:xfrm>
            <a:off x="1088146" y="3451964"/>
            <a:ext cx="10015707" cy="206837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456F9DC-610E-68E9-DDF1-19F5678D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b="77581"/>
          <a:stretch/>
        </p:blipFill>
        <p:spPr>
          <a:xfrm>
            <a:off x="1088147" y="1360630"/>
            <a:ext cx="10015706" cy="20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8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01CB-BC9B-574B-5CDD-CD46EE12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example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861F603-E5B1-64B5-B65B-6C07204E8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070"/>
          <a:stretch/>
        </p:blipFill>
        <p:spPr>
          <a:xfrm>
            <a:off x="2032526" y="5692557"/>
            <a:ext cx="8126948" cy="80031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68721FC-4435-6233-6D41-8A4E06B3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t="65818" b="10692"/>
          <a:stretch/>
        </p:blipFill>
        <p:spPr>
          <a:xfrm>
            <a:off x="1088146" y="3412848"/>
            <a:ext cx="10015707" cy="216715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456F9DC-610E-68E9-DDF1-19F5678D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b="77581"/>
          <a:stretch/>
        </p:blipFill>
        <p:spPr>
          <a:xfrm>
            <a:off x="1088147" y="1360630"/>
            <a:ext cx="10015706" cy="20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7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96FD-C0A5-8AE5-C632-0ABDF6BB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60" y="365125"/>
            <a:ext cx="10515600" cy="1325563"/>
          </a:xfrm>
        </p:spPr>
        <p:txBody>
          <a:bodyPr/>
          <a:lstStyle/>
          <a:p>
            <a:r>
              <a:rPr lang="en-US" dirty="0"/>
              <a:t>Policy learning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C2E866-3E96-4AD7-FDC5-4CC39B5F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095" t="2847" b="77581"/>
          <a:stretch/>
        </p:blipFill>
        <p:spPr>
          <a:xfrm>
            <a:off x="733029" y="3215810"/>
            <a:ext cx="4332129" cy="1562037"/>
          </a:xfrm>
          <a:prstGeom prst="rect">
            <a:avLst/>
          </a:prstGeom>
        </p:spPr>
      </p:pic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AAD5CFDD-F3D4-0179-116C-C55C0D8E6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366" t="24741"/>
          <a:stretch/>
        </p:blipFill>
        <p:spPr>
          <a:xfrm>
            <a:off x="8705962" y="2888376"/>
            <a:ext cx="2883288" cy="2260565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B744B603-A21D-B77B-E0E3-26A49330BD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61" t="21627" r="40101" b="28282"/>
          <a:stretch/>
        </p:blipFill>
        <p:spPr>
          <a:xfrm>
            <a:off x="5323884" y="3061699"/>
            <a:ext cx="2955551" cy="1876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B2EF0-3736-590D-696E-B13CAE8EA7A4}"/>
              </a:ext>
            </a:extLst>
          </p:cNvPr>
          <p:cNvSpPr txBox="1"/>
          <p:nvPr/>
        </p:nvSpPr>
        <p:spPr>
          <a:xfrm>
            <a:off x="9354361" y="3683066"/>
            <a:ext cx="16597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 is move downward</a:t>
            </a:r>
          </a:p>
        </p:txBody>
      </p:sp>
    </p:spTree>
    <p:extLst>
      <p:ext uri="{BB962C8B-B14F-4D97-AF65-F5344CB8AC3E}">
        <p14:creationId xmlns:p14="http://schemas.microsoft.com/office/powerpoint/2010/main" val="24664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Tasks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Deep learning models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Generative models</a:t>
            </a:r>
          </a:p>
          <a:p>
            <a:pPr lvl="1"/>
            <a:r>
              <a:rPr lang="en-US" dirty="0"/>
              <a:t>Probabilistic generative models</a:t>
            </a:r>
          </a:p>
          <a:p>
            <a:pPr lvl="1"/>
            <a:r>
              <a:rPr lang="en-US" dirty="0"/>
              <a:t>Latent variable models</a:t>
            </a:r>
          </a:p>
          <a:p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38584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A3D9-3600-3413-1577-6D68F9BF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42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MAKE A GOOGLE/GMAIL ACCOUNT!</a:t>
            </a:r>
          </a:p>
        </p:txBody>
      </p:sp>
    </p:spTree>
    <p:extLst>
      <p:ext uri="{BB962C8B-B14F-4D97-AF65-F5344CB8AC3E}">
        <p14:creationId xmlns:p14="http://schemas.microsoft.com/office/powerpoint/2010/main" val="147005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C4BB1B-260D-1ADF-0517-67967555AA38}"/>
              </a:ext>
            </a:extLst>
          </p:cNvPr>
          <p:cNvSpPr txBox="1"/>
          <p:nvPr/>
        </p:nvSpPr>
        <p:spPr>
          <a:xfrm>
            <a:off x="9307286" y="365125"/>
            <a:ext cx="26778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0" i="0" dirty="0" err="1">
                <a:solidFill>
                  <a:srgbClr val="383D42"/>
                </a:solidFill>
                <a:effectLst/>
                <a:latin typeface="source-serif-pro"/>
              </a:rPr>
              <a:t>DeepCluster</a:t>
            </a:r>
            <a:r>
              <a:rPr lang="en-CA" b="0" i="0" dirty="0">
                <a:solidFill>
                  <a:srgbClr val="383D42"/>
                </a:solidFill>
                <a:effectLst/>
                <a:latin typeface="source-serif-pro"/>
              </a:rPr>
              <a:t>: Deep Clustering for Unsupervised Learning of Visual Features</a:t>
            </a:r>
          </a:p>
          <a:p>
            <a:pPr algn="l"/>
            <a:endParaRPr lang="en-CA" dirty="0">
              <a:solidFill>
                <a:srgbClr val="383D42"/>
              </a:solidFill>
              <a:latin typeface="source-serif-pro"/>
            </a:endParaRPr>
          </a:p>
          <a:p>
            <a:pPr algn="l"/>
            <a:r>
              <a:rPr lang="en-CA" dirty="0">
                <a:solidFill>
                  <a:srgbClr val="383D42"/>
                </a:solidFill>
                <a:latin typeface="source-serif-pro"/>
              </a:rPr>
              <a:t>Caron et al. (2018)</a:t>
            </a:r>
            <a:endParaRPr lang="en-CA" b="0" i="0" dirty="0">
              <a:solidFill>
                <a:srgbClr val="383D42"/>
              </a:solidFill>
              <a:effectLst/>
              <a:latin typeface="source-serif-pro"/>
            </a:endParaRPr>
          </a:p>
        </p:txBody>
      </p:sp>
      <p:pic>
        <p:nvPicPr>
          <p:cNvPr id="6" name="Content Placeholder 5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CB08E1AD-84FC-93D4-614E-A79E05B22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523" y="365125"/>
            <a:ext cx="8123880" cy="6048063"/>
          </a:xfrm>
        </p:spPr>
      </p:pic>
    </p:spTree>
    <p:extLst>
      <p:ext uri="{BB962C8B-B14F-4D97-AF65-F5344CB8AC3E}">
        <p14:creationId xmlns:p14="http://schemas.microsoft.com/office/powerpoint/2010/main" val="144500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7B24A-042E-6592-4B69-4ABDA41FC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5593" y="1995798"/>
            <a:ext cx="3798207" cy="4497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about a dataset without labels</a:t>
            </a:r>
          </a:p>
          <a:p>
            <a:pPr lvl="1"/>
            <a:r>
              <a:rPr lang="en-US" dirty="0"/>
              <a:t>e.g., clustering</a:t>
            </a:r>
          </a:p>
          <a:p>
            <a:r>
              <a:rPr lang="en-US" dirty="0"/>
              <a:t>Generative models can create examples</a:t>
            </a:r>
          </a:p>
          <a:p>
            <a:pPr lvl="1"/>
            <a:r>
              <a:rPr lang="en-US" dirty="0"/>
              <a:t>e.g.,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6258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about a dataset without labels</a:t>
            </a:r>
          </a:p>
          <a:p>
            <a:pPr lvl="1"/>
            <a:r>
              <a:rPr lang="en-US" dirty="0"/>
              <a:t>e.g., clustering</a:t>
            </a:r>
          </a:p>
          <a:p>
            <a:r>
              <a:rPr lang="en-US" dirty="0"/>
              <a:t>Generative models can create examples</a:t>
            </a:r>
          </a:p>
          <a:p>
            <a:pPr lvl="1"/>
            <a:r>
              <a:rPr lang="en-US" dirty="0"/>
              <a:t>e.g., generative adversarial networks</a:t>
            </a:r>
          </a:p>
          <a:p>
            <a:r>
              <a:rPr lang="en-US" dirty="0"/>
              <a:t>PGMs learn distribution over data</a:t>
            </a:r>
          </a:p>
          <a:p>
            <a:pPr lvl="1"/>
            <a:r>
              <a:rPr lang="en-US" dirty="0"/>
              <a:t>e.g., variational autoencoders, </a:t>
            </a:r>
          </a:p>
          <a:p>
            <a:pPr lvl="1"/>
            <a:r>
              <a:rPr lang="en-US" dirty="0"/>
              <a:t>e.g., normalizing flows, </a:t>
            </a:r>
          </a:p>
          <a:p>
            <a:pPr lvl="1"/>
            <a:r>
              <a:rPr lang="en-US" dirty="0"/>
              <a:t>e.g., diffusion models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472BC1-CA17-038B-6779-91CC95AB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5593" y="1995798"/>
            <a:ext cx="3798207" cy="44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6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2F23-4A1E-9E65-2784-BFF987A8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D5B4E-2625-87C6-8764-B396F7A1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2" y="2168165"/>
            <a:ext cx="11846696" cy="29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2F23-4A1E-9E65-2784-BFF987A8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</a:p>
        </p:txBody>
      </p:sp>
      <p:pic>
        <p:nvPicPr>
          <p:cNvPr id="5" name="Picture 4" descr="Text, letter, timeline&#10;&#10;Description automatically generated">
            <a:extLst>
              <a:ext uri="{FF2B5EF4-FFF2-40B4-BE49-F238E27FC236}">
                <a16:creationId xmlns:a16="http://schemas.microsoft.com/office/drawing/2014/main" id="{E3CD3F24-A6CD-34D2-4858-9B5D8C9B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3" y="0"/>
            <a:ext cx="11618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7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057A-63AE-CBD0-2B76-2C2493BA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6D7C60-155A-05A7-2B6E-0B9FFD44F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33" y="1835223"/>
            <a:ext cx="11377736" cy="4245838"/>
          </a:xfrm>
        </p:spPr>
      </p:pic>
    </p:spTree>
    <p:extLst>
      <p:ext uri="{BB962C8B-B14F-4D97-AF65-F5344CB8AC3E}">
        <p14:creationId xmlns:p14="http://schemas.microsoft.com/office/powerpoint/2010/main" val="317365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AB3E-9956-C08A-8A83-C41E2EF6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latent variables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3B8D0-C05A-5D8A-A907-2E9F238B7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316441"/>
            <a:ext cx="10515600" cy="2564780"/>
          </a:xfrm>
        </p:spPr>
      </p:pic>
    </p:spTree>
    <p:extLst>
      <p:ext uri="{BB962C8B-B14F-4D97-AF65-F5344CB8AC3E}">
        <p14:creationId xmlns:p14="http://schemas.microsoft.com/office/powerpoint/2010/main" val="2291473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372</Words>
  <Application>Microsoft Macintosh PowerPoint</Application>
  <PresentationFormat>Widescreen</PresentationFormat>
  <Paragraphs>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source-serif-pro</vt:lpstr>
      <vt:lpstr>Office Theme</vt:lpstr>
      <vt:lpstr>Deep Learning</vt:lpstr>
      <vt:lpstr>Unsupervised Learning</vt:lpstr>
      <vt:lpstr>PowerPoint Presentation</vt:lpstr>
      <vt:lpstr>Unsupervised Learning</vt:lpstr>
      <vt:lpstr>Unsupervised Learning</vt:lpstr>
      <vt:lpstr>Synthesis</vt:lpstr>
      <vt:lpstr>Synthesis</vt:lpstr>
      <vt:lpstr>Latent variables</vt:lpstr>
      <vt:lpstr>Why latent variables work</vt:lpstr>
      <vt:lpstr>Latent variables - inversion</vt:lpstr>
      <vt:lpstr>Interpolation</vt:lpstr>
      <vt:lpstr>Latent variables - Inversion</vt:lpstr>
      <vt:lpstr>Conditional synthesis</vt:lpstr>
      <vt:lpstr>Conditional synthesis</vt:lpstr>
      <vt:lpstr>PowerPoint Presentation</vt:lpstr>
      <vt:lpstr>Connecting to supervised learning</vt:lpstr>
      <vt:lpstr>Deep Learning</vt:lpstr>
      <vt:lpstr>Reinforcement learning</vt:lpstr>
      <vt:lpstr>Why is this difficult?</vt:lpstr>
      <vt:lpstr>Pacman example</vt:lpstr>
      <vt:lpstr>Pacman example</vt:lpstr>
      <vt:lpstr>Pacman example</vt:lpstr>
      <vt:lpstr>Policy learning</vt:lpstr>
      <vt:lpstr>Deep Learning</vt:lpstr>
      <vt:lpstr>MAKE A GOOGLE/GMAIL ACCOUNT!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Simon Prince</cp:lastModifiedBy>
  <cp:revision>2</cp:revision>
  <dcterms:created xsi:type="dcterms:W3CDTF">2022-10-02T07:41:23Z</dcterms:created>
  <dcterms:modified xsi:type="dcterms:W3CDTF">2022-12-16T18:42:13Z</dcterms:modified>
</cp:coreProperties>
</file>